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60" r:id="rId2"/>
    <p:sldMasterId id="2147483648" r:id="rId3"/>
    <p:sldMasterId id="2147483674" r:id="rId4"/>
  </p:sldMasterIdLst>
  <p:notesMasterIdLst>
    <p:notesMasterId r:id="rId65"/>
  </p:notesMasterIdLst>
  <p:handoutMasterIdLst>
    <p:handoutMasterId r:id="rId66"/>
  </p:handout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348" r:id="rId12"/>
    <p:sldId id="354" r:id="rId13"/>
    <p:sldId id="355" r:id="rId14"/>
    <p:sldId id="349" r:id="rId15"/>
    <p:sldId id="356" r:id="rId16"/>
    <p:sldId id="341" r:id="rId17"/>
    <p:sldId id="342" r:id="rId18"/>
    <p:sldId id="343" r:id="rId19"/>
    <p:sldId id="363" r:id="rId20"/>
    <p:sldId id="362" r:id="rId21"/>
    <p:sldId id="344" r:id="rId22"/>
    <p:sldId id="345" r:id="rId23"/>
    <p:sldId id="346" r:id="rId24"/>
    <p:sldId id="282" r:id="rId25"/>
    <p:sldId id="395" r:id="rId26"/>
    <p:sldId id="315" r:id="rId27"/>
    <p:sldId id="283" r:id="rId28"/>
    <p:sldId id="318" r:id="rId29"/>
    <p:sldId id="284" r:id="rId30"/>
    <p:sldId id="316" r:id="rId31"/>
    <p:sldId id="285" r:id="rId32"/>
    <p:sldId id="317" r:id="rId33"/>
    <p:sldId id="286" r:id="rId34"/>
    <p:sldId id="287" r:id="rId35"/>
    <p:sldId id="323" r:id="rId36"/>
    <p:sldId id="325" r:id="rId37"/>
    <p:sldId id="288" r:id="rId38"/>
    <p:sldId id="289" r:id="rId39"/>
    <p:sldId id="393" r:id="rId40"/>
    <p:sldId id="290" r:id="rId41"/>
    <p:sldId id="324" r:id="rId42"/>
    <p:sldId id="326" r:id="rId43"/>
    <p:sldId id="292" r:id="rId44"/>
    <p:sldId id="293" r:id="rId45"/>
    <p:sldId id="294" r:id="rId46"/>
    <p:sldId id="333" r:id="rId47"/>
    <p:sldId id="295" r:id="rId48"/>
    <p:sldId id="328" r:id="rId49"/>
    <p:sldId id="327" r:id="rId50"/>
    <p:sldId id="330" r:id="rId51"/>
    <p:sldId id="332" r:id="rId52"/>
    <p:sldId id="335" r:id="rId53"/>
    <p:sldId id="379" r:id="rId54"/>
    <p:sldId id="380" r:id="rId55"/>
    <p:sldId id="381" r:id="rId56"/>
    <p:sldId id="319" r:id="rId57"/>
    <p:sldId id="383" r:id="rId58"/>
    <p:sldId id="298" r:id="rId59"/>
    <p:sldId id="375" r:id="rId60"/>
    <p:sldId id="338" r:id="rId61"/>
    <p:sldId id="370" r:id="rId62"/>
    <p:sldId id="339" r:id="rId63"/>
    <p:sldId id="305" r:id="rId64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3278"/>
    <a:srgbClr val="002D73"/>
    <a:srgbClr val="646569"/>
    <a:srgbClr val="007681"/>
    <a:srgbClr val="1F3261"/>
    <a:srgbClr val="458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27" autoAdjust="0"/>
  </p:normalViewPr>
  <p:slideViewPr>
    <p:cSldViewPr>
      <p:cViewPr varScale="1">
        <p:scale>
          <a:sx n="107" d="100"/>
          <a:sy n="107" d="100"/>
        </p:scale>
        <p:origin x="23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-354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804BCE7-4D8A-43D0-BCB3-83297E7BC698}" type="datetimeFigureOut">
              <a:rPr lang="en-US" smtClean="0"/>
              <a:t>12/8/2016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DF258D5-6D98-49ED-91DE-8CA764AF7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69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2C164A-7038-42D0-953C-2EB4816D4C81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DA9C80-B631-4EC4-8253-F63CFD0157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5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922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59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74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266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61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25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Elements in Level 2 assessment that will be reviewed in upcoming slides are applicable to self assessment Level 1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71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7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30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864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544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37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0064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90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Pictures of 24” water main break – downtown Syracuse</a:t>
            </a:r>
            <a:r>
              <a:rPr lang="en-US" baseline="0" dirty="0" smtClean="0"/>
              <a:t>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52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971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Walkerton – loss of residual, they should have seen if they were paying attention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33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02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361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0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703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Incorrect</a:t>
            </a:r>
            <a:r>
              <a:rPr lang="en-US" baseline="0" dirty="0" smtClean="0"/>
              <a:t> sampling procedures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28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288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06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Hydroseeder hooked up to a hydrant with no backflow prevention – on a college</a:t>
            </a:r>
            <a:r>
              <a:rPr lang="en-US" baseline="0" dirty="0" smtClean="0"/>
              <a:t> campus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57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0429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Pressure reducing valve vault that is</a:t>
            </a:r>
            <a:r>
              <a:rPr lang="en-US" baseline="0" dirty="0" smtClean="0"/>
              <a:t> flooded – no drain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684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Storage Tank</a:t>
            </a:r>
            <a:r>
              <a:rPr lang="en-US" baseline="0" dirty="0" smtClean="0"/>
              <a:t> inspections became a focus after the Alamosa, CO outbreak of salmonella due to a storage tank with holes and bird poop, March 2008 – 1 death, 1300 sick, system had a disinfection waiver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0147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 1:</a:t>
            </a:r>
            <a:r>
              <a:rPr lang="en-US" baseline="0" dirty="0" smtClean="0"/>
              <a:t> Break in access hatch on concrete ground storage tank</a:t>
            </a:r>
          </a:p>
          <a:p>
            <a:r>
              <a:rPr lang="en-US" baseline="0" dirty="0" smtClean="0"/>
              <a:t>Picture 2: missing screen on tank overflow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44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 1:</a:t>
            </a:r>
            <a:r>
              <a:rPr lang="en-US" baseline="0" dirty="0" smtClean="0"/>
              <a:t> Overflow pipe discharge, screen not secure</a:t>
            </a:r>
          </a:p>
          <a:p>
            <a:r>
              <a:rPr lang="en-US" baseline="0" dirty="0" smtClean="0"/>
              <a:t>Picture 2: Overflow pipe going underground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3298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 1: Deteriorated concrete</a:t>
            </a:r>
            <a:r>
              <a:rPr lang="en-US" baseline="0" dirty="0" smtClean="0"/>
              <a:t> tank – small leaks developing – physical condition of tank could lead to source of contamination?</a:t>
            </a:r>
          </a:p>
          <a:p>
            <a:r>
              <a:rPr lang="en-US" baseline="0" dirty="0" smtClean="0"/>
              <a:t>Picture 2: Spray painted tank – security issue, unauthorized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60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New screening on reservoir following sanitary survey to keep out groundhogs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761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Dead</a:t>
            </a:r>
            <a:r>
              <a:rPr lang="en-US" baseline="0" dirty="0" smtClean="0"/>
              <a:t> squirrel at bottom of tank</a:t>
            </a:r>
          </a:p>
          <a:p>
            <a:r>
              <a:rPr lang="en-US" baseline="0" dirty="0" smtClean="0"/>
              <a:t>Dead snake at bottom of tank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4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49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69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289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Turbidity spikes at certain</a:t>
            </a:r>
            <a:r>
              <a:rPr lang="en-US" baseline="0" dirty="0" smtClean="0"/>
              <a:t> times?</a:t>
            </a:r>
          </a:p>
          <a:p>
            <a:r>
              <a:rPr lang="en-US" baseline="0" dirty="0" smtClean="0"/>
              <a:t>Not meeting minimum chlorine residual at entry point?</a:t>
            </a:r>
          </a:p>
          <a:p>
            <a:r>
              <a:rPr lang="en-US" baseline="0" dirty="0" smtClean="0"/>
              <a:t>Exceeding flow rate of filters?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976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 1 – holes on</a:t>
            </a:r>
            <a:r>
              <a:rPr lang="en-US" baseline="0" dirty="0" smtClean="0"/>
              <a:t> chlorine container are not screened, may allow contaminants and/or vermin into the chlorine</a:t>
            </a:r>
          </a:p>
          <a:p>
            <a:r>
              <a:rPr lang="en-US" baseline="0" dirty="0" smtClean="0"/>
              <a:t>Picture 2 – not FDA approved container, holes for tubes not screened/too large to let contaminants 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555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86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756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344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1 – not 12” above floor, sanitary seal? Venting?  Casing intact?</a:t>
            </a:r>
          </a:p>
          <a:p>
            <a:r>
              <a:rPr lang="en-US" baseline="0" dirty="0" smtClean="0"/>
              <a:t>Picture 2 – water around the casing, not 12” above grade, not proper cap, no sanitary seal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4444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1 –sanitary seal? Venting? In a vault subject to flooding – maybe mention the exposed electrical wires as a safety hazard (not water issue) – having a good working relationship with the health department they can write up to get leverage with village/city board</a:t>
            </a:r>
          </a:p>
          <a:p>
            <a:r>
              <a:rPr lang="en-US" baseline="0" dirty="0" smtClean="0"/>
              <a:t>Picture 2 – cap is cracked potentially allowing contamination to 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3060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baseline="0" dirty="0" smtClean="0"/>
              <a:t>Additional story – operator left well cap off, mouse crawled down died, total coliform hits, lost disinfection waiver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63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Some of</a:t>
            </a:r>
            <a:r>
              <a:rPr lang="en-US" baseline="0" dirty="0" smtClean="0"/>
              <a:t> the documents that we are developing: Level 1/Level 2 Assessment Forms, Total Coliform Sample Siting Plan Template, Start Up Procedures for Seasonal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5401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796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No door – anyone</a:t>
            </a:r>
            <a:r>
              <a:rPr lang="en-US" baseline="0" dirty="0" smtClean="0"/>
              <a:t> can access and vandalize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7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5064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Manure on Owasco Lake in winter – may not directly lead to TC + samples but may cause operational changes due</a:t>
            </a:r>
            <a:r>
              <a:rPr lang="en-US" baseline="0" dirty="0" smtClean="0"/>
              <a:t> to lower source water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237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Electrical power interruptions shouldn’t be an issue for</a:t>
            </a:r>
            <a:r>
              <a:rPr lang="en-US" baseline="0" dirty="0" smtClean="0"/>
              <a:t> larger systems because they should all have backup power generators (few counties require all community water systems to have backup power)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6227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783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0195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983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70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4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871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1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95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67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 smtClean="0"/>
              <a:t>Level 2 numbers only include MCL violations, not two level 1 assessments in 12 month period, next slide has that estimate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46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4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51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SOO_DOH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1950"/>
            <a:ext cx="3603190" cy="8107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51E1D-7280-49D6-A2E2-CE63FE17EF16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CAC6D-BD82-4571-9E34-C1EFF11A94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714750"/>
            <a:ext cx="9144000" cy="14859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57200" y="3943350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YSOO_DOH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53" y="4511417"/>
            <a:ext cx="1713547" cy="38557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581150"/>
            <a:ext cx="53340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152400" y="8810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rgbClr val="002D73"/>
              </a:solidFill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Date Placeholder 1"/>
          <p:cNvSpPr txBox="1">
            <a:spLocks/>
          </p:cNvSpPr>
          <p:nvPr userDrawn="1"/>
        </p:nvSpPr>
        <p:spPr>
          <a:xfrm>
            <a:off x="152400" y="8810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24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NYSOO_DOH_rg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53" y="4511417"/>
            <a:ext cx="1713547" cy="3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D0365-0D65-4032-85A6-BECCAB4E9A68}" type="datetimeFigureOut">
              <a:rPr lang="en-US" smtClean="0"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4AA7-8025-408E-B296-E2B43FE086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152400" y="8810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40F40-957F-429B-BF36-B42CA41DE130}" type="datetime4">
              <a:rPr lang="en-US" sz="1200" smtClean="0"/>
              <a:pPr/>
              <a:t>December 8, 2016</a:t>
            </a:fld>
            <a:endParaRPr lang="en-US" sz="1200" dirty="0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NYSOO_DOH_rgb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53" y="4511417"/>
            <a:ext cx="1713547" cy="38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kenyon@health.ny.gov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1809750"/>
            <a:ext cx="76962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Total Coliform Rule</a:t>
            </a:r>
            <a:endParaRPr lang="en-US" sz="40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571750"/>
            <a:ext cx="57912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of Level 1 &amp; Level 2 Assessment Plans</a:t>
            </a:r>
            <a:endParaRPr lang="en-US" sz="2800" b="1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Data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over 15 years – Level 1 = 161, Level 2 = 62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over the past 5 years – Level 1 = 121, Level 2 = 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MCLs trending downward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2014: 108 TC MCLs (Level 1), 34 E. coli MCLs (Level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TC MCLs within a 12 month period (2013-2014) = 28 at 19 systems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Sanitary Defect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defect that could provide a pathway of entry into the distribution system or that is indicative of a failure or imminent failure in a barrier that is already in </a:t>
            </a: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corrected if found during an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public within 30 days if system does not investigate or fix an identified problem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 Assessment Elements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 Assessment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Replaces TC MCL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collecting ≥ 40 samples per month, &gt; 5.0% are total coliform positive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collecting &lt; 40 samples per month, two or more are total coliform positive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fails to take every required repeat sample after any single total coliform positive sample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47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 Assessment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(Arial Regular)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011"/>
            <a:ext cx="6400800" cy="478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 Assessments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assessment by the PWS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page form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Questions: interruptions, sample site, sampling protocol, distribution system, storage tank, treatment,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completed and submitted to the LHD within 30 days of triggered event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defects noted must be addressed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corrective actions must be included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3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Progression of Assessment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the positive sample(s)</a:t>
            </a:r>
            <a:b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area near positive sample(s)</a:t>
            </a:r>
            <a:b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Facilities</a:t>
            </a:r>
            <a:b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Water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8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Elements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coli MCL violation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to collect repeat samples following an E. coli positive routine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Level 1 trigger within a rolling 12-month period, unless: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has determined a likely reason that the initial samples were TC positive, 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has corrected the problem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Heading – Arial Bold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(Arial Regular)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413336"/>
            <a:ext cx="6294120" cy="472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NYRWA Annual Conference, Verona, NY – May 19, 2015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by the State/LHD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 depth review than Level 1 – similar to sanitary survey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elements as Level 1 but in much greater detail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be completed within 30 days of trigger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sanitary defects identified must be addressed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list of questions will be part of the Level 2 Assessment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Have any of the following occurred prior to collection of TC samples?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there any operation and maintenance activities that could have introduced total coliforms?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there been any interruptions in the treatment process?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the system lost pressure to less than 5 psi?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there been any vandalism and/or unauthorized access to facilities?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visible indicators of unsanitary conditions?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main breaks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" y="1009041"/>
            <a:ext cx="5461000" cy="409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25" y="46172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8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Have any of the following occurred prior to collection of TC samples?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additional TC samples (not for compliance) positive?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community illness suspected of being waterborne?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the system receive any TC monitoring violations in the past 12 months?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fighting event, flushing operation, sheared hydrant, etc.?</a:t>
            </a:r>
          </a:p>
        </p:txBody>
      </p:sp>
    </p:spTree>
    <p:extLst>
      <p:ext uri="{BB962C8B-B14F-4D97-AF65-F5344CB8AC3E}">
        <p14:creationId xmlns:p14="http://schemas.microsoft.com/office/powerpoint/2010/main" val="31826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Have there been any recent treatment or operational changes?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any inactive sources recently been introduced into the system?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there been any new sources introduced into the system?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evidence of any potential sources of contamination (Main breaks, low pressure, high turbidity, loss of disinfection, etc.)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5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Evaluate the sample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 of the tap?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the tap?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use of the connection?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plumbing changes or construction?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Plumbing breaks or failure?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identified cross connections after the service connection or in premise plumbing?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5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Site Questionable?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2550"/>
            <a:ext cx="4992038" cy="33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Evaluate the sample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Backflow prevention devices present, operational and maintained?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pressure events or changes in water pressure after the service connection or in premise plumbing?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treatment devices after the service connection or in premise?</a:t>
            </a:r>
          </a:p>
        </p:txBody>
      </p:sp>
    </p:spTree>
    <p:extLst>
      <p:ext uri="{BB962C8B-B14F-4D97-AF65-F5344CB8AC3E}">
        <p14:creationId xmlns:p14="http://schemas.microsoft.com/office/powerpoint/2010/main" val="41600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Sample protocol followed and reviewed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Flush 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aerator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swivel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Fresh sample bottles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storage acceptable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touch inside of cap or set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operator collecting sample?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962150"/>
            <a:ext cx="2855870" cy="2304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216544"/>
            <a:ext cx="2818122" cy="22118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341159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Never touch the inside of a cap!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360293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Never put the cap down!!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6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Revised Total Coliform Rule Key Provisions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 Assessment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Elements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Siting Plans</a:t>
            </a:r>
          </a:p>
        </p:txBody>
      </p:sp>
    </p:spTree>
    <p:extLst>
      <p:ext uri="{BB962C8B-B14F-4D97-AF65-F5344CB8AC3E}">
        <p14:creationId xmlns:p14="http://schemas.microsoft.com/office/powerpoint/2010/main" val="27314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Distribution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the system experienced low/negative pressure?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identified cross connections?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sanitary defects in pump station?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relief vault subject to flooding?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hydrant/blow off located in high water table?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system secured to prevent unauthorized access?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8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Connection?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120015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Distribution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Backflow prevention devices at high risk sites present, operational and maintained?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main repairs or additions?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main breaks?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Scheduled flushing of the distribution system?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intentional contamination in distribution system?</a:t>
            </a:r>
          </a:p>
        </p:txBody>
      </p:sp>
    </p:spTree>
    <p:extLst>
      <p:ext uri="{BB962C8B-B14F-4D97-AF65-F5344CB8AC3E}">
        <p14:creationId xmlns:p14="http://schemas.microsoft.com/office/powerpoint/2010/main" val="190474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Problem?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0636" y="-137085"/>
            <a:ext cx="342152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Storage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Overflow and vents properly screened?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secured to prevent unauthorized access?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opening have the proper gasket and seal?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condition of tank = source of contamination?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 turned down and maintain an approved air gap at the termination point?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24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Tank Deficiencies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04950"/>
            <a:ext cx="3757310" cy="2823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64" y="1504950"/>
            <a:ext cx="3757310" cy="282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4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Tank Deficiencies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1" y="1123950"/>
            <a:ext cx="3323079" cy="2497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" y="1123950"/>
            <a:ext cx="5349326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Tank Deficiencies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00150"/>
            <a:ext cx="4430703" cy="3329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00150"/>
            <a:ext cx="36507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Screening on a finished water reservoir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15368"/>
            <a:ext cx="2538412" cy="3384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23950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Reasons to screen your tank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25" y="1733550"/>
            <a:ext cx="4118400" cy="29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912" y="1123950"/>
            <a:ext cx="3600000" cy="26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0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Total Coliform Rule – Brief History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Total Coliform Rule – 1989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SDWA requires EPA to review/revise, each National Primary Drinking Water Regulation no less often than every six years; In 2003, EPA reviewed and decided to revise the TCR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Committee – formed July 2007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 in Principle – September 2008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Rule – July 2010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Rule – promulgated February 13,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Corrections – February 26, 2014</a:t>
            </a:r>
          </a:p>
        </p:txBody>
      </p:sp>
    </p:spTree>
    <p:extLst>
      <p:ext uri="{BB962C8B-B14F-4D97-AF65-F5344CB8AC3E}">
        <p14:creationId xmlns:p14="http://schemas.microsoft.com/office/powerpoint/2010/main" val="28644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Storage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tank maintaining appropriate minimum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 O&amp;M being performed?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physical deterioration of the tank?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leaks?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intentional contamination at the storage tank?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maintenance (painting/coating)?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Chlorine Residual?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9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Treatment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devices operational and maintained?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recent installation or repair of treatment equipment?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changes in the treatment process?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Interruptions of treatment? (lapses in chemical feed, turbidity excursions, disinfection,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chlorine residual immediately downstream of injection?</a:t>
            </a:r>
          </a:p>
        </p:txBody>
      </p:sp>
    </p:spTree>
    <p:extLst>
      <p:ext uri="{BB962C8B-B14F-4D97-AF65-F5344CB8AC3E}">
        <p14:creationId xmlns:p14="http://schemas.microsoft.com/office/powerpoint/2010/main" val="21218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Treatment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of the filter turbidity profiles reveal any anomalies</a:t>
            </a: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failures to meet CT requirements?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rates above rated capacity?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Anomalies on settled water turbidity?</a:t>
            </a:r>
          </a:p>
        </p:txBody>
      </p:sp>
    </p:spTree>
    <p:extLst>
      <p:ext uri="{BB962C8B-B14F-4D97-AF65-F5344CB8AC3E}">
        <p14:creationId xmlns:p14="http://schemas.microsoft.com/office/powerpoint/2010/main" val="30987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Issues – What’s the problem?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2925"/>
            <a:ext cx="2971800" cy="3954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53" y="1025831"/>
            <a:ext cx="4565555" cy="343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Source –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sanitary seal intact?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vent screened?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 and pump to waste terminate in an approved air gap?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unprotected cross connections at the well head?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Casing above grade?</a:t>
            </a:r>
          </a:p>
        </p:txBody>
      </p:sp>
    </p:spTree>
    <p:extLst>
      <p:ext uri="{BB962C8B-B14F-4D97-AF65-F5344CB8AC3E}">
        <p14:creationId xmlns:p14="http://schemas.microsoft.com/office/powerpoint/2010/main" val="2453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Source –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cap vented</a:t>
            </a: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standing water near the well head?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head secured to prevent unauthorized access?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sewer spills, source water spills or other disturbances?</a:t>
            </a:r>
          </a:p>
        </p:txBody>
      </p:sp>
    </p:spTree>
    <p:extLst>
      <p:ext uri="{BB962C8B-B14F-4D97-AF65-F5344CB8AC3E}">
        <p14:creationId xmlns:p14="http://schemas.microsoft.com/office/powerpoint/2010/main" val="12122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sanitary seal?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85950"/>
            <a:ext cx="3429000" cy="2571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3874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sanitary defects do you see?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14450"/>
            <a:ext cx="4191000" cy="314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3144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3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sanitary defects do you see?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00150"/>
            <a:ext cx="4740872" cy="3562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013" y="1204912"/>
            <a:ext cx="3786187" cy="28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well issues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133475"/>
            <a:ext cx="4867634" cy="3657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1133475"/>
            <a:ext cx="35814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in pit subject to flooding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of flooding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proper cap</a:t>
            </a:r>
          </a:p>
        </p:txBody>
      </p:sp>
    </p:spTree>
    <p:extLst>
      <p:ext uri="{BB962C8B-B14F-4D97-AF65-F5344CB8AC3E}">
        <p14:creationId xmlns:p14="http://schemas.microsoft.com/office/powerpoint/2010/main" val="35417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Implementation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 Date – April 1, 2016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Memo presented to DOH Regulatory Advisory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Workgroup 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outreach (Total of seven presentations planned so far for 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Promulgation into NYS Sanitary code – extension request to EPA</a:t>
            </a:r>
          </a:p>
        </p:txBody>
      </p:sp>
    </p:spTree>
    <p:extLst>
      <p:ext uri="{BB962C8B-B14F-4D97-AF65-F5344CB8AC3E}">
        <p14:creationId xmlns:p14="http://schemas.microsoft.com/office/powerpoint/2010/main" val="16877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1352550"/>
            <a:ext cx="44196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9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– Spring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 of the spring?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Secured to prevent unauthorized access?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5" y="946874"/>
            <a:ext cx="3384970" cy="41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the problem?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55246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10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– Surface Water Supply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Sewer spills, source water spills, or other disturbances?</a:t>
            </a:r>
            <a:b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Algal blooms?</a:t>
            </a:r>
            <a:b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water turnover occurred?</a:t>
            </a:r>
          </a:p>
        </p:txBody>
      </p:sp>
    </p:spTree>
    <p:extLst>
      <p:ext uri="{BB962C8B-B14F-4D97-AF65-F5344CB8AC3E}">
        <p14:creationId xmlns:p14="http://schemas.microsoft.com/office/powerpoint/2010/main" val="35491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Source of Contamination?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423"/>
            <a:ext cx="3200400" cy="4126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021475"/>
            <a:ext cx="3200400" cy="412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 Assessment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11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Events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rainfall/rapid snowmelt/flooding?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 in available source water? (significant drop in water table, well levels, well capacity, etc.)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Interruptions to electrical power?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Extremes in hot or cold?</a:t>
            </a:r>
          </a:p>
        </p:txBody>
      </p:sp>
    </p:spTree>
    <p:extLst>
      <p:ext uri="{BB962C8B-B14F-4D97-AF65-F5344CB8AC3E}">
        <p14:creationId xmlns:p14="http://schemas.microsoft.com/office/powerpoint/2010/main" val="18420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information on Assessments from EPA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733550"/>
            <a:ext cx="8763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Total Coliform Rule Assessments and Corrective Actions Guidance Manual (</a:t>
            </a:r>
            <a:r>
              <a:rPr lang="en-US" sz="2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Interim </a:t>
            </a: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Final, 164 pages) </a:t>
            </a:r>
            <a:r>
              <a:rPr lang="en-US" sz="2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http://water.epa.gov/lawsregs/rulesregs/sdwa/tcr/upload/epa815r14006.pdf</a:t>
            </a:r>
          </a:p>
        </p:txBody>
      </p:sp>
    </p:spTree>
    <p:extLst>
      <p:ext uri="{BB962C8B-B14F-4D97-AF65-F5344CB8AC3E}">
        <p14:creationId xmlns:p14="http://schemas.microsoft.com/office/powerpoint/2010/main" val="347735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809750"/>
            <a:ext cx="45720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Siting Plans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Siting Plan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2316176"/>
              </p:ext>
            </p:extLst>
          </p:nvPr>
        </p:nvGraphicFramePr>
        <p:xfrm>
          <a:off x="0" y="934132"/>
          <a:ext cx="9144000" cy="4209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35790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Current TCR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Revised TCR</a:t>
                      </a:r>
                      <a:endParaRPr lang="en-US" sz="1400" dirty="0"/>
                    </a:p>
                  </a:txBody>
                  <a:tcPr/>
                </a:tc>
              </a:tr>
              <a:tr h="3851458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Systems must</a:t>
                      </a:r>
                      <a:r>
                        <a:rPr lang="en-US" sz="1400" baseline="0" dirty="0" smtClean="0"/>
                        <a:t> collect samples that are representative of water throughout the distribution system according to a written sample siting plan</a:t>
                      </a:r>
                      <a:br>
                        <a:rPr lang="en-US" sz="1400" baseline="0" dirty="0" smtClean="0"/>
                      </a:b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400" baseline="0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Plans are subject to State review and revision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dirty="0" smtClean="0"/>
                        <a:t>Systems must develop a written sample siting plan that identifies</a:t>
                      </a:r>
                      <a:r>
                        <a:rPr lang="en-US" sz="1400" baseline="0" dirty="0" smtClean="0"/>
                        <a:t> sampling sites and a sample collection schedule that are representative of water throughout the distribution system, no later than March 31, 2016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Sites may include a customer’s premise, dedicated sampling station or other designated compliance sampling station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Routine, repeat and Ground Water Rule sampling sites must be reflected in the plan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400" baseline="0" dirty="0" smtClean="0"/>
                        <a:t>Plans are subject to State review and revision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51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Siting Plan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must develop a written sample siting plan that identifies sampling sites and a sample collection schedule that are representative of water throughout the distribution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 may include; customer’s premise, dedicated sampling station, other designated compliance sampling station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Routine, repeat, GWR sampling sites must be reflected in plan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Siting Plan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State review and revision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to revised rule on current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is working on a Total Coliform Sample Siting Plan template for water systems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plan to be evaluated during sanitary surveys to determine if plan is appropriate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RTCR – Key Monitoring Provisions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Maintains routine sampling structure of 1989 TCR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systems to transition on existing TCR schedule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follow-up samples (repeat/additional routine) for systems ≤1,000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monitoring available for systems </a:t>
            </a:r>
            <a:r>
              <a:rPr lang="en-US" sz="24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≤1,000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more stringent criteria for systems to qualify and remain on reduced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small systems with problems to monitor more frequently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- Questions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J. Kenyon</a:t>
            </a: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Engineer II</a:t>
            </a: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Department of Health</a:t>
            </a: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of Water Supply Protection</a:t>
            </a: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Empire State Plaza – Corning Tower Room 1119</a:t>
            </a: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Albany, NY 12237</a:t>
            </a: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(518) 402-7682; Fax: (518) 402-7599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kevin.kenyon@health.ny.gov</a:t>
            </a: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048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RTCR – Key Assessments and Corrective Action Provisions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547118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PWSs to investigate their system and correct sanitary defects found when monitoring results show the PWS may be vulnerable to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PWSs must conduct a basic self assessment (Level 1) or a more detailed assessment by LHD (Level 2) depending on severity/frequency of contamination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to assess and correct is a Treatment Technique (TT) violation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2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8150"/>
            <a:ext cx="86868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</a:t>
            </a:r>
            <a:endParaRPr lang="en-US" sz="3200" b="1" dirty="0">
              <a:solidFill>
                <a:srgbClr val="002D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352550"/>
            <a:ext cx="87630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Conducted in order to identify the possible presence of sanitary defects and defects in distribution system coliform monitoring practices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and Fix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elements: sample sites, sampling protocol, sample processing, atypical events, distribution system operation/maintenance, source, treatment, storage, water quality</a:t>
            </a:r>
            <a:endParaRPr lang="en-US" sz="2400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1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119"/>
            <a:ext cx="6591600" cy="47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OO_DOH_Powerpoint3.potx [Read-Only]" id="{409DF1DC-FF40-4FD7-8CBC-E21A31502DE4}" vid="{A48826E3-2F5E-422B-BFB1-E38A538182CC}"/>
    </a:ext>
  </a:extLst>
</a:theme>
</file>

<file path=ppt/theme/theme2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OO_DOH_Powerpoint3.potx [Read-Only]" id="{409DF1DC-FF40-4FD7-8CBC-E21A31502DE4}" vid="{C5D4793F-4251-478F-BF9B-E7D67DDDA448}"/>
    </a:ext>
  </a:extLst>
</a:theme>
</file>

<file path=ppt/theme/theme3.xml><?xml version="1.0" encoding="utf-8"?>
<a:theme xmlns:a="http://schemas.openxmlformats.org/drawingml/2006/main" name="Conten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OO_DOH_Powerpoint3.potx [Read-Only]" id="{409DF1DC-FF40-4FD7-8CBC-E21A31502DE4}" vid="{93D1D3E0-7877-4DBA-A3E1-681BD3893EB4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YSOO_DOH_Powerpoint3.potx [Read-Only]" id="{409DF1DC-FF40-4FD7-8CBC-E21A31502DE4}" vid="{86CDD74F-4CB7-43B0-A00E-BDB2058C0D5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2015-NYSOO_DOH_Powerpoint3</Template>
  <TotalTime>5729</TotalTime>
  <Words>2457</Words>
  <Application>Microsoft Office PowerPoint</Application>
  <PresentationFormat>On-screen Show (16:9)</PresentationFormat>
  <Paragraphs>348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Cover Master</vt:lpstr>
      <vt:lpstr>Section Master</vt:lpstr>
      <vt:lpstr>Content Master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NYS Department of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J Kenyon</dc:creator>
  <cp:lastModifiedBy>Yvonne Tucker</cp:lastModifiedBy>
  <cp:revision>91</cp:revision>
  <cp:lastPrinted>2015-04-29T19:57:12Z</cp:lastPrinted>
  <dcterms:created xsi:type="dcterms:W3CDTF">2015-03-30T18:04:48Z</dcterms:created>
  <dcterms:modified xsi:type="dcterms:W3CDTF">2016-12-08T19:38:37Z</dcterms:modified>
</cp:coreProperties>
</file>